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0" r:id="rId4"/>
    <p:sldId id="258" r:id="rId5"/>
    <p:sldId id="272" r:id="rId6"/>
    <p:sldId id="260" r:id="rId7"/>
    <p:sldId id="269" r:id="rId8"/>
    <p:sldId id="261" r:id="rId9"/>
    <p:sldId id="271" r:id="rId10"/>
    <p:sldId id="268" r:id="rId11"/>
    <p:sldId id="262" r:id="rId12"/>
    <p:sldId id="263" r:id="rId13"/>
    <p:sldId id="264" r:id="rId14"/>
    <p:sldId id="266" r:id="rId15"/>
    <p:sldId id="267" r:id="rId16"/>
    <p:sldId id="265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F4645F"/>
    <a:srgbClr val="AEAEAE"/>
    <a:srgbClr val="F0F2F1"/>
    <a:srgbClr val="1579F3"/>
    <a:srgbClr val="5B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883CE-2C52-414B-92E8-2E10295A1950}" type="datetimeFigureOut">
              <a:rPr lang="pt-BR" smtClean="0"/>
              <a:t>25/05/2018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43965-33F5-4671-8BF9-7B4B46502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1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577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88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2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6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59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50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2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0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5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5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592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1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347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772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98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6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74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71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9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55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02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279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43965-33F5-4671-8BF9-7B4B4650299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7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C978-781B-43B5-9698-71D4D0F02FE7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9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DEAD-61BB-4401-A16C-99E68380907B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5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4292-DD86-47C4-8808-B22106388E0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2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3B682-9380-4165-B403-7491663E714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6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421C7-7219-4856-ACC3-11414BCD2B2A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0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9827-3222-4D5F-B362-8B5A5B7E0DDF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6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6D5D-C92E-41D2-8CB3-3E5F6F5257F1}" type="datetime1">
              <a:rPr lang="pt-BR" smtClean="0"/>
              <a:t>25/05/2018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8A57-2A92-482E-A0FD-8E8D8857ECC9}" type="datetime1">
              <a:rPr lang="pt-BR" smtClean="0"/>
              <a:t>25/05/2018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AD3F-7E15-4F18-BA5E-3FCE88D577B9}" type="datetime1">
              <a:rPr lang="pt-BR" smtClean="0"/>
              <a:t>25/05/2018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8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3EBA-44DE-4AA1-8D38-D0D564219E68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2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79D6-CEE3-40D8-8B90-4D8D33E06A53}" type="datetime1">
              <a:rPr lang="pt-BR" smtClean="0"/>
              <a:t>25/05/2018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4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65452-29FF-41FE-BAAD-5ECA864DE8F5}" type="datetime1">
              <a:rPr lang="pt-BR" smtClean="0"/>
              <a:t>25/05/2018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C13E-C597-4642-A142-64A3B6E222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0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ulfaitelo.com.br/2017/06/um-guia-simples-para-usar-trait-em.htm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avel.com/docs/5.6/facades" TargetMode="External"/><Relationship Id="rId5" Type="http://schemas.openxmlformats.org/officeDocument/2006/relationships/hyperlink" Target="https://pt.wikipedia.org/wiki/Fa%C3%A7ade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ravel.com/docs/5.6/queue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bulfaitelo.com.br/2017/06/um-guia-simples-para-usar-trait-em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segeek.com/what-is-a-notification-system.htm" TargetMode="External"/><Relationship Id="rId5" Type="http://schemas.openxmlformats.org/officeDocument/2006/relationships/hyperlink" Target="https://laravel.com/docs/5.6/notification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laravel-notification-channels.com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07511" y="4010118"/>
            <a:ext cx="5988851" cy="38273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The PHP Framework For Web Artisans</a:t>
            </a:r>
            <a:endParaRPr lang="pt-BR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larav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88" y="1991106"/>
            <a:ext cx="6664674" cy="16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/>
          <p:cNvSpPr txBox="1">
            <a:spLocks/>
          </p:cNvSpPr>
          <p:nvPr/>
        </p:nvSpPr>
        <p:spPr>
          <a:xfrm>
            <a:off x="4068646" y="5842585"/>
            <a:ext cx="4466579" cy="382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Gabriel Rafael Gomes – </a:t>
            </a:r>
            <a:r>
              <a:rPr lang="en-US" sz="1800" dirty="0" err="1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Sysvale</a:t>
            </a:r>
            <a:r>
              <a:rPr lang="en-US" sz="1800" dirty="0" smtClean="0">
                <a:solidFill>
                  <a:srgbClr val="AEAEAE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- 2018</a:t>
            </a:r>
            <a:endParaRPr lang="pt-BR" sz="1800" dirty="0">
              <a:solidFill>
                <a:srgbClr val="AEAEAE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30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Duas maneiras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romanLcPeriod"/>
            </a:pP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5663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Um "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Trait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" é semelhante a uma classe abstrata, na medida em que não pode ser instanciado por conta própria, mas contém métodos que podem ser usados ​​em uma classe concreta. Os traços foram introduzidos no PHP na versão 5.4 e são usados ​​extensivamente no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Framework. Eles são ideais para reduzir o efeito limitante da herança única, permitindo a exposição de métodos como se estivessem definidos na classe de chamada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Bulfaitelo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9979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838200" y="1640831"/>
            <a:ext cx="10515600" cy="397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App\User </a:t>
            </a:r>
            <a:r>
              <a:rPr lang="en-US" sz="2000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&lt;?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php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namespace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App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Notifications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Illuminate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\Foundation\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\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class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User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extends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Authenticatable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{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	use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kumimoji="0" lang="pt-BR" b="0" i="0" u="none" strike="noStrike" cap="none" normalizeH="0" baseline="0" dirty="0" err="1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; </a:t>
            </a:r>
          </a:p>
          <a:p>
            <a:pPr lvl="2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b="0" i="0" u="none" strike="noStrike" cap="none" normalizeH="0" baseline="0" dirty="0" smtClean="0">
                <a:ln>
                  <a:noFill/>
                </a:ln>
                <a:solidFill>
                  <a:srgbClr val="525252"/>
                </a:solidFill>
                <a:effectLst/>
                <a:latin typeface="Miriam Libre" panose="00000500000000000000" pitchFamily="2" charset="-79"/>
                <a:cs typeface="Miriam Libre" panose="00000500000000000000" pitchFamily="2" charset="-79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27423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method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of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368153" y="2501854"/>
            <a:ext cx="7455695" cy="185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use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App\Notifications\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;</a:t>
            </a: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</a:t>
            </a:r>
            <a:r>
              <a:rPr lang="en-US" dirty="0" smtClean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&gt;notify(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kumimoji="0" lang="pt-BR" b="0" i="0" u="none" strike="noStrike" cap="none" normalizeH="0" baseline="0" dirty="0" smtClean="0">
              <a:ln>
                <a:noFill/>
              </a:ln>
              <a:solidFill>
                <a:srgbClr val="525252"/>
              </a:solidFill>
              <a:effectLst/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602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14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84035" y="1208881"/>
            <a:ext cx="1365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800" dirty="0" smtClean="0">
                <a:solidFill>
                  <a:srgbClr val="F4645F"/>
                </a:solidFill>
                <a:latin typeface="Gabriola" panose="04040605051002020D02" pitchFamily="82" charset="0"/>
                <a:ea typeface="Roboto Light" panose="02000000000000000000" pitchFamily="2" charset="0"/>
                <a:cs typeface="Miriam Libre" panose="00000500000000000000" pitchFamily="2" charset="-79"/>
              </a:rPr>
              <a:t>“</a:t>
            </a:r>
            <a:endParaRPr lang="pt-BR" sz="20800" dirty="0">
              <a:solidFill>
                <a:srgbClr val="F4645F"/>
              </a:solidFill>
              <a:latin typeface="Gabriola" panose="04040605051002020D02" pitchFamily="8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284035" y="2476659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Um 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um objeto que provê uma interface simplificada para um corpo de código maior, como por exemplo, uma biblioteca de classes.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Wikipedia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i="1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Facades 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provide a "static" interface to classes that are available in the application's service container.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ships with many facades which provide access to almost all of </a:t>
            </a:r>
            <a:r>
              <a:rPr lang="en-US" i="1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Laravel's</a:t>
            </a:r>
            <a:r>
              <a:rPr lang="en-US" i="1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features. 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Laravel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 Documentation</a:t>
            </a:r>
            <a:r>
              <a:rPr lang="en-US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038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15</a:t>
            </a:fld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21336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É útil principalmente quando se deseja notificar várias entidades, como por exemplo um grupo de usuários;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Deve-se passar como parâmetros para o método </a:t>
            </a:r>
            <a:r>
              <a:rPr lang="pt-BR" sz="24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send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todas as entidades e a instância da notificação;</a:t>
            </a:r>
            <a:endParaRPr lang="pt-B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51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-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Facade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16</a:t>
            </a:fld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2639172" y="3318492"/>
            <a:ext cx="6870792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::send(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$users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18143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17</a:t>
            </a:fld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38200" y="2198818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via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 cada classe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especifica qual o canal de entrega da notificação;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método via recebe como parâmetro uma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que é a instância da classe para a qual a notificação será enviada;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instância 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$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notifiable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pode ser utilizada para especificar o canal de entrega.</a:t>
            </a:r>
          </a:p>
        </p:txBody>
      </p:sp>
    </p:spTree>
    <p:extLst>
      <p:ext uri="{BB962C8B-B14F-4D97-AF65-F5344CB8AC3E}">
        <p14:creationId xmlns:p14="http://schemas.microsoft.com/office/powerpoint/2010/main" val="15626552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 – 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Canais de Entrega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71435" y="2522121"/>
            <a:ext cx="10006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public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function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via(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   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return</a:t>
            </a:r>
            <a:r>
              <a:rPr lang="pt-BR" sz="2400" dirty="0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$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notifiable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-&gt;</a:t>
            </a:r>
            <a:r>
              <a:rPr lang="pt-BR" sz="2400" dirty="0" err="1">
                <a:solidFill>
                  <a:srgbClr val="F4645F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prefers_sms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 ?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nexmo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 : [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'mail'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, 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database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'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4651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393532" y="2881313"/>
            <a:ext cx="1404937" cy="1095375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1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4775" y="2766219"/>
            <a:ext cx="7162450" cy="1325563"/>
          </a:xfrm>
        </p:spPr>
        <p:txBody>
          <a:bodyPr>
            <a:noAutofit/>
          </a:bodyPr>
          <a:lstStyle/>
          <a:p>
            <a:pPr algn="ctr"/>
            <a:r>
              <a:rPr lang="pt-BR" sz="9600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sz="9600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Enviar notificações pode levar tempo, especialmente se o canal de entrega depende de uma chamada à API externa;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tempo de resposta das aplicações pode ser melhorado enfileirando suas notificações;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adicionar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trait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Queuable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em sua classe de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140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573464" y="1746979"/>
            <a:ext cx="10515600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&lt;?</a:t>
            </a:r>
            <a:r>
              <a:rPr lang="pt-BR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namespace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\Bus\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Contracts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class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extends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implements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ShouldQueue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Queueable</a:t>
            </a:r>
            <a:r>
              <a:rPr lang="pt-BR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540732" y="5923469"/>
            <a:ext cx="7244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*Antes de enfileirar notificações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-se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fila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  </a:t>
            </a:r>
            <a:r>
              <a:rPr lang="en-US" sz="16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iniciar</a:t>
            </a:r>
            <a:r>
              <a:rPr lang="en-US" sz="16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um </a:t>
            </a:r>
            <a:r>
              <a:rPr lang="en-US" sz="1600" u="sng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worker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pt-BR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20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22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U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ma vez que a interface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ShoulQueue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esteja adicionada, pode-se enviar a notificação normalmente;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notify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Laravel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automaticamente irá detectar a interface e enfileirará a entrega da notificação.</a:t>
            </a:r>
            <a:endParaRPr lang="pt-BR" sz="20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6732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atrasar o envio de uma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encadear 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delay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na instanciação da notificação.</a:t>
            </a:r>
          </a:p>
          <a:p>
            <a:pPr>
              <a:lnSpc>
                <a:spcPct val="200000"/>
              </a:lnSpc>
            </a:pP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 now()-&gt;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addMinutes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10</a:t>
            </a: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);</a:t>
            </a:r>
            <a:endParaRPr lang="en-US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	</a:t>
            </a:r>
            <a:r>
              <a:rPr lang="en-US" sz="2000" dirty="0" smtClean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user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-&gt;notify((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))-&gt;delay(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$when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94235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776266" y="2881313"/>
            <a:ext cx="4639468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0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25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Caso necessite, é possível enviar uma notificação para uma entidade que não esteja definida em seus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Models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Basta especificar, através do método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route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as informações de roteamento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ad-hoc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antes de enviar a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notificação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6783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Sob Demanda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26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::route(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'mail'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'taylor@laravel.com'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-&gt;route(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'5555555555')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    -&gt;notify(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new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en-US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en-US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$invoice</a:t>
            </a:r>
            <a:r>
              <a:rPr lang="en-US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));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999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415183" y="2881313"/>
            <a:ext cx="7361634" cy="1095375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28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Quando uma notificação é enviada um evento é disparado;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Tal evento 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 evento contém a entidade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 a instância da notificação;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É possível adicionar um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para esse evento no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EventServiceProvider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41068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29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protected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=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Illuminate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=&gt; [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   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\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LogNotification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'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],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];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3022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913982" y="2863056"/>
            <a:ext cx="4364037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2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30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Após registrar o evento, pode-se utilizar o comando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event:generate</a:t>
            </a:r>
            <a:r>
              <a:rPr lang="pt-BR" sz="20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para gerar as classes dos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listeners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Com o 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listener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é possível acessar as propriedades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,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</a:t>
            </a:r>
            <a:r>
              <a:rPr lang="pt-BR" sz="2000" dirty="0" err="1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5570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Eventos de Notificação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38200" y="2178779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public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function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handle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(</a:t>
            </a:r>
            <a:r>
              <a:rPr lang="pt-BR" sz="20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NotificationSent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000" dirty="0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$</a:t>
            </a:r>
            <a:r>
              <a:rPr lang="pt-BR" sz="2000" dirty="0" err="1">
                <a:solidFill>
                  <a:srgbClr val="F4645F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channel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notifiable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   // $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event</a:t>
            </a:r>
            <a:r>
              <a:rPr lang="pt-BR" sz="2000" dirty="0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-&gt;</a:t>
            </a:r>
            <a:r>
              <a:rPr lang="pt-BR" sz="2000" dirty="0" err="1">
                <a:solidFill>
                  <a:srgbClr val="AEAEAE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notification</a:t>
            </a:r>
            <a:endParaRPr lang="pt-BR" sz="2000" dirty="0">
              <a:solidFill>
                <a:srgbClr val="AEAEAE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}</a:t>
            </a:r>
            <a:endParaRPr lang="pt-BR" sz="20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8306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261942" y="2881313"/>
            <a:ext cx="3668117" cy="1095375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32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2743200" cy="2743200"/>
          </a:xfrm>
          <a:prstGeom prst="rect">
            <a:avLst/>
          </a:prstGeom>
        </p:spPr>
      </p:pic>
      <p:pic>
        <p:nvPicPr>
          <p:cNvPr id="24578" name="Picture 2" descr="motivate shia labeouf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-1"/>
            <a:ext cx="28479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otivational shia labeouf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It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33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886402" y="3029952"/>
            <a:ext cx="637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0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Github.com/Gabrielr2508/</a:t>
            </a:r>
            <a:r>
              <a:rPr lang="pt-BR" sz="20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sysvale-laravel-notifications</a:t>
            </a:r>
            <a:endParaRPr lang="pt-BR" sz="2000" dirty="0" smtClean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25602" name="Picture 2" descr="Resultado de imagem para github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6" y="3093790"/>
            <a:ext cx="670421" cy="67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592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Referências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34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38199" y="2198818"/>
            <a:ext cx="8619667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laravel.com/docs/5.6/notifications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http://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www.wisegeek.com/what-is-a-notification-system.htm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https://</a:t>
            </a:r>
            <a:r>
              <a:rPr lang="pt-BR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7"/>
              </a:rPr>
              <a:t>www.bulfaitelo.com.br/2017/06/um-guia-simples-para-usar-trait-em.html</a:t>
            </a:r>
            <a:endParaRPr lang="pt-BR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Introdução – Quem são? Como vivem?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Conjunto de protocolos e procedimentos que podem envolver humanos e/ou computadores;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Possuem o propósito de, oportunamente, enviar mensagens para uma pessoa ou um grupo de pessoas;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 utilização básica se resume a notificar uma pessoa de que um evento ocorreu;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Normalmente são compostas por textos curtos.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36" y="3886200"/>
            <a:ext cx="2438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quemsao.wav"/>
          </p:stSnd>
        </p:sndAc>
      </p:transition>
    </mc:Choice>
    <mc:Fallback xmlns="">
      <p:transition spd="med">
        <p:fade/>
        <p:sndAc>
          <p:stSnd>
            <p:snd r:embed="rId7" name="quems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700191" y="2863056"/>
            <a:ext cx="2791618" cy="113188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Canais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E-mail;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SMS (</a:t>
            </a: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Nexmo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)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Slack;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Database</a:t>
            </a: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Broadcast;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Outros: </a:t>
            </a:r>
            <a:r>
              <a:rPr lang="pt-BR" dirty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  <a:hlinkClick r:id="rId5"/>
              </a:rPr>
              <a:t>http://laravel-notification-channels.com/</a:t>
            </a:r>
            <a:endParaRPr lang="pt-BR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  <p:pic>
        <p:nvPicPr>
          <p:cNvPr id="1026" name="Picture 2" descr="Resultado de imagem para channel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49" y="1636938"/>
            <a:ext cx="3726052" cy="34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34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619625" y="2881313"/>
            <a:ext cx="2952750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7</a:t>
            </a:fld>
            <a:endParaRPr lang="pt-BR"/>
          </a:p>
        </p:txBody>
      </p:sp>
      <p:pic>
        <p:nvPicPr>
          <p:cNvPr id="11266" name="Picture 2" descr="Resultado de imagem para cre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86234"/>
            <a:ext cx="5051425" cy="3157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cre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986234"/>
            <a:ext cx="5067300" cy="337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m para cre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022475"/>
            <a:ext cx="6350000" cy="35718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Resultado de imagem para cre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237184"/>
            <a:ext cx="5469467" cy="4102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riacao.wav"/>
          </p:stSnd>
        </p:sndAc>
      </p:transition>
    </mc:Choice>
    <mc:Fallback xmlns="">
      <p:transition spd="med">
        <p:fade/>
        <p:sndAc>
          <p:stSnd>
            <p:snd r:embed="rId7" name="criacao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54610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Criação</a:t>
            </a:r>
            <a:endParaRPr lang="pt-BR" dirty="0">
              <a:solidFill>
                <a:srgbClr val="52525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18945"/>
            <a:ext cx="1556158" cy="381259"/>
          </a:xfrm>
        </p:spPr>
      </p:pic>
      <p:sp>
        <p:nvSpPr>
          <p:cNvPr id="6" name="Retângulo 5"/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larave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" y="6408978"/>
            <a:ext cx="1470529" cy="3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336225" y="640318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Notifications</a:t>
            </a:r>
            <a:endParaRPr lang="pt-BR" dirty="0">
              <a:solidFill>
                <a:srgbClr val="525252"/>
              </a:solidFill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8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0903" y="2202722"/>
            <a:ext cx="9907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php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artisan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make:notification</a:t>
            </a:r>
            <a:r>
              <a:rPr lang="pt-BR" sz="2400" dirty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 </a:t>
            </a:r>
            <a:r>
              <a:rPr lang="pt-BR" sz="2400" dirty="0" err="1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InvoicePaid</a:t>
            </a:r>
            <a:r>
              <a:rPr lang="pt-BR" sz="2400" dirty="0" smtClean="0">
                <a:solidFill>
                  <a:srgbClr val="525252"/>
                </a:solidFill>
                <a:latin typeface="Miriam Libre" panose="00000500000000000000" pitchFamily="2" charset="-79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  <a:endParaRPr lang="pt-BR" sz="2400" dirty="0" smtClean="0">
              <a:solidFill>
                <a:srgbClr val="525252"/>
              </a:solidFill>
              <a:latin typeface="Miriam Libre" panose="00000500000000000000" pitchFamily="2" charset="-79"/>
              <a:ea typeface="Roboto Light" panose="02000000000000000000" pitchFamily="2" charset="0"/>
              <a:cs typeface="Miriam Libre" panose="00000500000000000000" pitchFamily="2" charset="-79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Diretório 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app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/</a:t>
            </a:r>
            <a:r>
              <a:rPr lang="pt-BR" sz="2400" dirty="0" err="1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Notifications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;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Cada classe de notificação possui um método </a:t>
            </a:r>
            <a:r>
              <a:rPr lang="pt-BR" sz="2400" dirty="0" smtClean="0">
                <a:solidFill>
                  <a:srgbClr val="F4645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via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 e uma quantidade variável de métodos de 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criação de </a:t>
            </a:r>
            <a:r>
              <a:rPr lang="pt-BR" sz="2400" dirty="0" smtClean="0">
                <a:solidFill>
                  <a:srgbClr val="52525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iriam Libre" panose="00000500000000000000" pitchFamily="2" charset="-79"/>
              </a:rPr>
              <a:t>mensagens;</a:t>
            </a:r>
            <a:endParaRPr lang="pt-BR" sz="2400" dirty="0">
              <a:solidFill>
                <a:srgbClr val="525252"/>
              </a:solidFill>
              <a:latin typeface="Roboto Light" panose="02000000000000000000" pitchFamily="2" charset="0"/>
              <a:ea typeface="Roboto Light" panose="02000000000000000000" pitchFamily="2" charset="0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2544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021263" y="2881313"/>
            <a:ext cx="2149475" cy="1095375"/>
          </a:xfrm>
        </p:spPr>
        <p:txBody>
          <a:bodyPr/>
          <a:lstStyle/>
          <a:p>
            <a:r>
              <a:rPr lang="pt-BR" dirty="0" smtClean="0">
                <a:solidFill>
                  <a:srgbClr val="52525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Envio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C13E-C597-4642-A142-64A3B6E2226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4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784</Words>
  <Application>Microsoft Office PowerPoint</Application>
  <PresentationFormat>Widescreen</PresentationFormat>
  <Paragraphs>208</Paragraphs>
  <Slides>34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Gabriola</vt:lpstr>
      <vt:lpstr>Miriam Libre</vt:lpstr>
      <vt:lpstr>Open Sans Light</vt:lpstr>
      <vt:lpstr>Roboto Light</vt:lpstr>
      <vt:lpstr>Tema do Office</vt:lpstr>
      <vt:lpstr>Apresentação do PowerPoint</vt:lpstr>
      <vt:lpstr>Notifications</vt:lpstr>
      <vt:lpstr>Introdução</vt:lpstr>
      <vt:lpstr>Introdução – Quem são? Como vivem?</vt:lpstr>
      <vt:lpstr>Canais</vt:lpstr>
      <vt:lpstr>Canais</vt:lpstr>
      <vt:lpstr>Criação</vt:lpstr>
      <vt:lpstr>Criação</vt:lpstr>
      <vt:lpstr>Envio</vt:lpstr>
      <vt:lpstr>Envio</vt:lpstr>
      <vt:lpstr>Envio - notify method of Notifiable Trait</vt:lpstr>
      <vt:lpstr>Envio - notify method of Notifiable Trait</vt:lpstr>
      <vt:lpstr>Envio - notify method of Notifiable Trait</vt:lpstr>
      <vt:lpstr>Envio - Notification Facade</vt:lpstr>
      <vt:lpstr>Envio - Notification Facade</vt:lpstr>
      <vt:lpstr>Envio - Notification Facade</vt:lpstr>
      <vt:lpstr>Envio – Canais de Entrega</vt:lpstr>
      <vt:lpstr>Envio – Canais de Entrega</vt:lpstr>
      <vt:lpstr>Fila</vt:lpstr>
      <vt:lpstr>Fila</vt:lpstr>
      <vt:lpstr>Fila</vt:lpstr>
      <vt:lpstr>Fila</vt:lpstr>
      <vt:lpstr>Fila</vt:lpstr>
      <vt:lpstr>Sob Demanda</vt:lpstr>
      <vt:lpstr>Sob Demanda</vt:lpstr>
      <vt:lpstr>Sob Demanda</vt:lpstr>
      <vt:lpstr>Eventos de Notificação</vt:lpstr>
      <vt:lpstr>Eventos de Notificação</vt:lpstr>
      <vt:lpstr>Eventos de Notificação</vt:lpstr>
      <vt:lpstr>Eventos de Notificação</vt:lpstr>
      <vt:lpstr>Eventos de Notificação</vt:lpstr>
      <vt:lpstr>Let’s do It</vt:lpstr>
      <vt:lpstr>Let’s do It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Gomes</dc:creator>
  <cp:lastModifiedBy>Gabriel Gomes</cp:lastModifiedBy>
  <cp:revision>35</cp:revision>
  <dcterms:created xsi:type="dcterms:W3CDTF">2018-05-21T20:00:27Z</dcterms:created>
  <dcterms:modified xsi:type="dcterms:W3CDTF">2018-05-25T21:36:11Z</dcterms:modified>
</cp:coreProperties>
</file>